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2" r:id="rId1"/>
  </p:sldMasterIdLst>
  <p:sldIdLst>
    <p:sldId id="256" r:id="rId2"/>
    <p:sldId id="257" r:id="rId3"/>
    <p:sldId id="258" r:id="rId4"/>
    <p:sldId id="259" r:id="rId5"/>
    <p:sldId id="278" r:id="rId6"/>
    <p:sldId id="279" r:id="rId7"/>
    <p:sldId id="280" r:id="rId8"/>
    <p:sldId id="281" r:id="rId9"/>
    <p:sldId id="282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75" r:id="rId19"/>
    <p:sldId id="277" r:id="rId20"/>
    <p:sldId id="269" r:id="rId21"/>
    <p:sldId id="273" r:id="rId22"/>
    <p:sldId id="270" r:id="rId23"/>
    <p:sldId id="272" r:id="rId24"/>
    <p:sldId id="28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251"/>
    <p:restoredTop sz="96327"/>
  </p:normalViewPr>
  <p:slideViewPr>
    <p:cSldViewPr snapToGrid="0" snapToObjects="1">
      <p:cViewPr varScale="1">
        <p:scale>
          <a:sx n="140" d="100"/>
          <a:sy n="140" d="100"/>
        </p:scale>
        <p:origin x="224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1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318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189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1417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1606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324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36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278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026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470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725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340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792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789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6/8/21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1450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F5AFE-803F-DF47-8493-40AC11C974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TR" dirty="0"/>
              <a:t>Corona Finder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45D0AE-56AE-7744-B8C3-2B89584D7D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609321"/>
            <a:ext cx="2687801" cy="747091"/>
          </a:xfrm>
        </p:spPr>
        <p:txBody>
          <a:bodyPr>
            <a:normAutofit fontScale="85000" lnSpcReduction="10000"/>
          </a:bodyPr>
          <a:lstStyle/>
          <a:p>
            <a:r>
              <a:rPr lang="en-TR" dirty="0"/>
              <a:t>Emre GÖL – B1605.090027</a:t>
            </a:r>
          </a:p>
          <a:p>
            <a:r>
              <a:rPr lang="en-TR" dirty="0"/>
              <a:t>Kaan Berke – B1605.090049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81969F-5A3D-A840-820C-15035924C61E}"/>
              </a:ext>
            </a:extLst>
          </p:cNvPr>
          <p:cNvSpPr txBox="1"/>
          <p:nvPr/>
        </p:nvSpPr>
        <p:spPr>
          <a:xfrm>
            <a:off x="10616632" y="265332"/>
            <a:ext cx="1348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TR" dirty="0"/>
              <a:t>06.06.2021</a:t>
            </a:r>
          </a:p>
          <a:p>
            <a:pPr algn="r"/>
            <a:r>
              <a:rPr lang="en-TR" dirty="0"/>
              <a:t>Sunday</a:t>
            </a:r>
          </a:p>
        </p:txBody>
      </p:sp>
    </p:spTree>
    <p:extLst>
      <p:ext uri="{BB962C8B-B14F-4D97-AF65-F5344CB8AC3E}">
        <p14:creationId xmlns:p14="http://schemas.microsoft.com/office/powerpoint/2010/main" val="116854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F7383-A288-B048-9CBC-2BA14D946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2. Mobile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68E27-8677-8F43-B15F-EB908CB38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71998" cy="3636511"/>
          </a:xfrm>
        </p:spPr>
        <p:txBody>
          <a:bodyPr/>
          <a:lstStyle/>
          <a:p>
            <a:pPr marL="0" indent="0">
              <a:buNone/>
            </a:pPr>
            <a:r>
              <a:rPr lang="en-TR" dirty="0"/>
              <a:t>Mobile application of Corona Finder has been created by using Java for Android application.</a:t>
            </a:r>
          </a:p>
        </p:txBody>
      </p:sp>
    </p:spTree>
    <p:extLst>
      <p:ext uri="{BB962C8B-B14F-4D97-AF65-F5344CB8AC3E}">
        <p14:creationId xmlns:p14="http://schemas.microsoft.com/office/powerpoint/2010/main" val="51193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8E1D8-CCFD-8743-8F2D-C044B876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TR"/>
              <a:t>2. Mobile Application</a:t>
            </a:r>
            <a:endParaRPr lang="en-TR" dirty="0"/>
          </a:p>
        </p:txBody>
      </p:sp>
      <p:pic>
        <p:nvPicPr>
          <p:cNvPr id="8" name="Content Placeholder 7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0052B5CB-B376-8744-84AB-D231B460E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112" y="2413000"/>
            <a:ext cx="1811714" cy="37163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5" name="Content Placeholder 11">
            <a:extLst>
              <a:ext uri="{FF2B5EF4-FFF2-40B4-BE49-F238E27FC236}">
                <a16:creationId xmlns:a16="http://schemas.microsoft.com/office/drawing/2014/main" id="{1CB0C2F9-9EF2-4404-99BB-E94433997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699" y="2413000"/>
            <a:ext cx="7052733" cy="3632200"/>
          </a:xfrm>
        </p:spPr>
        <p:txBody>
          <a:bodyPr>
            <a:normAutofit/>
          </a:bodyPr>
          <a:lstStyle/>
          <a:p>
            <a:r>
              <a:rPr lang="en-US" dirty="0"/>
              <a:t>Main page of Corona Finder mobile application</a:t>
            </a:r>
          </a:p>
        </p:txBody>
      </p:sp>
    </p:spTree>
    <p:extLst>
      <p:ext uri="{BB962C8B-B14F-4D97-AF65-F5344CB8AC3E}">
        <p14:creationId xmlns:p14="http://schemas.microsoft.com/office/powerpoint/2010/main" val="31239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8E1D8-CCFD-8743-8F2D-C044B876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TR"/>
              <a:t>2. Mobile Application</a:t>
            </a:r>
            <a:endParaRPr lang="en-TR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9EDDF0DA-786D-7F44-8DDF-8C68C31AC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112" y="2413000"/>
            <a:ext cx="1811714" cy="37163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5" name="Content Placeholder 11">
            <a:extLst>
              <a:ext uri="{FF2B5EF4-FFF2-40B4-BE49-F238E27FC236}">
                <a16:creationId xmlns:a16="http://schemas.microsoft.com/office/drawing/2014/main" id="{1CB0C2F9-9EF2-4404-99BB-E94433997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9265" y="2541528"/>
            <a:ext cx="7052733" cy="3632200"/>
          </a:xfrm>
        </p:spPr>
        <p:txBody>
          <a:bodyPr>
            <a:normAutofit/>
          </a:bodyPr>
          <a:lstStyle/>
          <a:p>
            <a:r>
              <a:rPr lang="en-US" dirty="0"/>
              <a:t>Register functionality of the main page of Corona Finder mobile application</a:t>
            </a:r>
          </a:p>
        </p:txBody>
      </p:sp>
    </p:spTree>
    <p:extLst>
      <p:ext uri="{BB962C8B-B14F-4D97-AF65-F5344CB8AC3E}">
        <p14:creationId xmlns:p14="http://schemas.microsoft.com/office/powerpoint/2010/main" val="410539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8E1D8-CCFD-8743-8F2D-C044B876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TR" dirty="0"/>
              <a:t>2. Mobile Application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561A8CC-CC05-A448-9C4D-0A94548E6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112" y="2413000"/>
            <a:ext cx="1811714" cy="37163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5" name="Content Placeholder 11">
            <a:extLst>
              <a:ext uri="{FF2B5EF4-FFF2-40B4-BE49-F238E27FC236}">
                <a16:creationId xmlns:a16="http://schemas.microsoft.com/office/drawing/2014/main" id="{1CB0C2F9-9EF2-4404-99BB-E94433997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699" y="2413000"/>
            <a:ext cx="7052733" cy="3632200"/>
          </a:xfrm>
        </p:spPr>
        <p:txBody>
          <a:bodyPr>
            <a:normAutofit/>
          </a:bodyPr>
          <a:lstStyle/>
          <a:p>
            <a:r>
              <a:rPr lang="en-US" dirty="0"/>
              <a:t>Image upload page of Corona Finder mobile application</a:t>
            </a:r>
          </a:p>
        </p:txBody>
      </p:sp>
    </p:spTree>
    <p:extLst>
      <p:ext uri="{BB962C8B-B14F-4D97-AF65-F5344CB8AC3E}">
        <p14:creationId xmlns:p14="http://schemas.microsoft.com/office/powerpoint/2010/main" val="10587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1351B-B9E3-D048-9FFD-919C8E052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TR" dirty="0"/>
              <a:t>2. Mobile Application</a:t>
            </a:r>
          </a:p>
        </p:txBody>
      </p:sp>
      <p:pic>
        <p:nvPicPr>
          <p:cNvPr id="5" name="Content Placeholder 4" descr="Text&#10;&#10;Description automatically generated with medium confidence">
            <a:extLst>
              <a:ext uri="{FF2B5EF4-FFF2-40B4-BE49-F238E27FC236}">
                <a16:creationId xmlns:a16="http://schemas.microsoft.com/office/drawing/2014/main" id="{2783B6FB-15AD-3B48-A605-5BADA6563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112" y="2413000"/>
            <a:ext cx="1811714" cy="37163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B5C412D-0915-48E2-9DB1-99FD498DB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9265" y="2539801"/>
            <a:ext cx="7052733" cy="3632200"/>
          </a:xfrm>
        </p:spPr>
        <p:txBody>
          <a:bodyPr>
            <a:normAutofit/>
          </a:bodyPr>
          <a:lstStyle/>
          <a:p>
            <a:r>
              <a:rPr lang="en-US" dirty="0"/>
              <a:t>Image has been uploaded by the user. Hence “UPLOAD IMAGE” functionality was activated. </a:t>
            </a:r>
          </a:p>
        </p:txBody>
      </p:sp>
    </p:spTree>
    <p:extLst>
      <p:ext uri="{BB962C8B-B14F-4D97-AF65-F5344CB8AC3E}">
        <p14:creationId xmlns:p14="http://schemas.microsoft.com/office/powerpoint/2010/main" val="47835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1351B-B9E3-D048-9FFD-919C8E052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TR" dirty="0"/>
              <a:t>2. Mobile Application</a:t>
            </a:r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9927B9B-1F2B-E541-8A47-89C23F07E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112" y="2413000"/>
            <a:ext cx="1811714" cy="371633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B5C412D-0915-48E2-9DB1-99FD498DB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9265" y="2532650"/>
            <a:ext cx="7052733" cy="3632200"/>
          </a:xfrm>
        </p:spPr>
        <p:txBody>
          <a:bodyPr>
            <a:normAutofit/>
          </a:bodyPr>
          <a:lstStyle/>
          <a:p>
            <a:r>
              <a:rPr lang="en-US" dirty="0"/>
              <a:t>Image has been uploaded successfully and process id, which is belong to the gotten image, was given to user.</a:t>
            </a:r>
          </a:p>
        </p:txBody>
      </p:sp>
    </p:spTree>
    <p:extLst>
      <p:ext uri="{BB962C8B-B14F-4D97-AF65-F5344CB8AC3E}">
        <p14:creationId xmlns:p14="http://schemas.microsoft.com/office/powerpoint/2010/main" val="392332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1351B-B9E3-D048-9FFD-919C8E052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TR" dirty="0"/>
              <a:t>2. Mobile Application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2AC7928-268F-8540-AC11-7E08246AF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816" y="2388749"/>
            <a:ext cx="1812829" cy="3718624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4986B35-1834-FE48-AC28-481A81E75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888" y="2388749"/>
            <a:ext cx="1812829" cy="3718624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B5C412D-0915-48E2-9DB1-99FD498DB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9267" y="2388749"/>
            <a:ext cx="6526917" cy="3594362"/>
          </a:xfrm>
        </p:spPr>
        <p:txBody>
          <a:bodyPr>
            <a:normAutofit/>
          </a:bodyPr>
          <a:lstStyle/>
          <a:p>
            <a:r>
              <a:rPr lang="en-US" dirty="0"/>
              <a:t>Results can be checked at any time by the provided process id. It takes exactly 2 hours to find out the result.</a:t>
            </a:r>
          </a:p>
        </p:txBody>
      </p:sp>
    </p:spTree>
    <p:extLst>
      <p:ext uri="{BB962C8B-B14F-4D97-AF65-F5344CB8AC3E}">
        <p14:creationId xmlns:p14="http://schemas.microsoft.com/office/powerpoint/2010/main" val="215918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57D3C-EE95-424D-B7D7-E31281C2E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42F56-694C-1C47-A266-E6E8E426F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R" dirty="0"/>
              <a:t>Tensorflow framework of Python language was used as main tool.</a:t>
            </a:r>
          </a:p>
          <a:p>
            <a:r>
              <a:rPr lang="en-TR" dirty="0"/>
              <a:t>Dataset was collected from various resources.</a:t>
            </a:r>
          </a:p>
          <a:p>
            <a:r>
              <a:rPr lang="en-TR" dirty="0"/>
              <a:t>Many architectures were tried.</a:t>
            </a:r>
          </a:p>
          <a:p>
            <a:r>
              <a:rPr lang="en-TR" dirty="0"/>
              <a:t>There was not a computer with a powerful GPU and it consumed too much time.</a:t>
            </a:r>
          </a:p>
          <a:p>
            <a:r>
              <a:rPr lang="en-TR" dirty="0"/>
              <a:t>Transfer learning was the best option among all of them.</a:t>
            </a:r>
          </a:p>
        </p:txBody>
      </p:sp>
    </p:spTree>
    <p:extLst>
      <p:ext uri="{BB962C8B-B14F-4D97-AF65-F5344CB8AC3E}">
        <p14:creationId xmlns:p14="http://schemas.microsoft.com/office/powerpoint/2010/main" val="423201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 6">
            <a:extLst>
              <a:ext uri="{FF2B5EF4-FFF2-40B4-BE49-F238E27FC236}">
                <a16:creationId xmlns:a16="http://schemas.microsoft.com/office/drawing/2014/main" id="{C78DE8EA-583D-4DC9-9F86-33B49374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 descr="Normal&#10;">
            <a:extLst>
              <a:ext uri="{FF2B5EF4-FFF2-40B4-BE49-F238E27FC236}">
                <a16:creationId xmlns:a16="http://schemas.microsoft.com/office/drawing/2014/main" id="{4D2A14F1-395C-C049-982D-8053FBBC6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225"/>
          <a:stretch/>
        </p:blipFill>
        <p:spPr>
          <a:xfrm>
            <a:off x="7814735" y="-12347"/>
            <a:ext cx="4406973" cy="4578145"/>
          </a:xfrm>
          <a:prstGeom prst="rect">
            <a:avLst/>
          </a:prstGeom>
        </p:spPr>
      </p:pic>
      <p:pic>
        <p:nvPicPr>
          <p:cNvPr id="30" name="Picture 29" descr="Pneumonia">
            <a:extLst>
              <a:ext uri="{FF2B5EF4-FFF2-40B4-BE49-F238E27FC236}">
                <a16:creationId xmlns:a16="http://schemas.microsoft.com/office/drawing/2014/main" id="{551E99B8-D732-DC40-A7B1-70B0B594A3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69" r="13919" b="-2"/>
          <a:stretch/>
        </p:blipFill>
        <p:spPr>
          <a:xfrm>
            <a:off x="3750735" y="-1911"/>
            <a:ext cx="4377267" cy="4883281"/>
          </a:xfrm>
          <a:custGeom>
            <a:avLst/>
            <a:gdLst/>
            <a:ahLst/>
            <a:cxnLst/>
            <a:rect l="l" t="t" r="r" b="b"/>
            <a:pathLst>
              <a:path w="4377267" h="4883281">
                <a:moveTo>
                  <a:pt x="0" y="0"/>
                </a:moveTo>
                <a:lnTo>
                  <a:pt x="313267" y="0"/>
                </a:lnTo>
                <a:lnTo>
                  <a:pt x="4064000" y="0"/>
                </a:lnTo>
                <a:lnTo>
                  <a:pt x="4377267" y="0"/>
                </a:lnTo>
                <a:lnTo>
                  <a:pt x="4377267" y="2014600"/>
                </a:lnTo>
                <a:lnTo>
                  <a:pt x="4129005" y="2373182"/>
                </a:lnTo>
                <a:lnTo>
                  <a:pt x="4126075" y="2381649"/>
                </a:lnTo>
                <a:lnTo>
                  <a:pt x="4121678" y="2394349"/>
                </a:lnTo>
                <a:lnTo>
                  <a:pt x="4117282" y="2407048"/>
                </a:lnTo>
                <a:lnTo>
                  <a:pt x="4117282" y="2417632"/>
                </a:lnTo>
                <a:lnTo>
                  <a:pt x="4117282" y="2430332"/>
                </a:lnTo>
                <a:lnTo>
                  <a:pt x="4121678" y="2440915"/>
                </a:lnTo>
                <a:lnTo>
                  <a:pt x="4126075" y="2453615"/>
                </a:lnTo>
                <a:lnTo>
                  <a:pt x="4129005" y="2462082"/>
                </a:lnTo>
                <a:lnTo>
                  <a:pt x="4377267" y="2820664"/>
                </a:lnTo>
                <a:lnTo>
                  <a:pt x="4377267" y="4883281"/>
                </a:lnTo>
                <a:lnTo>
                  <a:pt x="4064000" y="4883281"/>
                </a:lnTo>
                <a:lnTo>
                  <a:pt x="313267" y="4883281"/>
                </a:lnTo>
                <a:lnTo>
                  <a:pt x="0" y="4883281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pic>
        <p:nvPicPr>
          <p:cNvPr id="13" name="Content Placeholder 12" descr="Covid&#10;">
            <a:extLst>
              <a:ext uri="{FF2B5EF4-FFF2-40B4-BE49-F238E27FC236}">
                <a16:creationId xmlns:a16="http://schemas.microsoft.com/office/drawing/2014/main" id="{5897AB26-1AB3-0640-AFB7-A1707F90D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7785" b="-1"/>
          <a:stretch/>
        </p:blipFill>
        <p:spPr>
          <a:xfrm>
            <a:off x="20" y="10"/>
            <a:ext cx="4063980" cy="4883271"/>
          </a:xfrm>
          <a:custGeom>
            <a:avLst/>
            <a:gdLst/>
            <a:ahLst/>
            <a:cxnLst/>
            <a:rect l="l" t="t" r="r" b="b"/>
            <a:pathLst>
              <a:path w="4064000" h="4883281">
                <a:moveTo>
                  <a:pt x="0" y="0"/>
                </a:moveTo>
                <a:lnTo>
                  <a:pt x="4064000" y="0"/>
                </a:lnTo>
                <a:lnTo>
                  <a:pt x="4064000" y="2014600"/>
                </a:lnTo>
                <a:lnTo>
                  <a:pt x="3815738" y="2373182"/>
                </a:lnTo>
                <a:lnTo>
                  <a:pt x="3812808" y="2381649"/>
                </a:lnTo>
                <a:lnTo>
                  <a:pt x="3808411" y="2394349"/>
                </a:lnTo>
                <a:lnTo>
                  <a:pt x="3804015" y="2407048"/>
                </a:lnTo>
                <a:lnTo>
                  <a:pt x="3804015" y="2417632"/>
                </a:lnTo>
                <a:lnTo>
                  <a:pt x="3804015" y="2430332"/>
                </a:lnTo>
                <a:lnTo>
                  <a:pt x="3808411" y="2440915"/>
                </a:lnTo>
                <a:lnTo>
                  <a:pt x="3812808" y="2453615"/>
                </a:lnTo>
                <a:lnTo>
                  <a:pt x="3815738" y="2462082"/>
                </a:lnTo>
                <a:lnTo>
                  <a:pt x="4064000" y="2820664"/>
                </a:lnTo>
                <a:lnTo>
                  <a:pt x="4064000" y="4883281"/>
                </a:lnTo>
                <a:lnTo>
                  <a:pt x="0" y="4883281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55" name="Freeform 9">
            <a:extLst>
              <a:ext uri="{FF2B5EF4-FFF2-40B4-BE49-F238E27FC236}">
                <a16:creationId xmlns:a16="http://schemas.microsoft.com/office/drawing/2014/main" id="{A10B3C8E-9FBF-459A-A9D9-2FA3784DB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B48FA3-F632-D449-B49B-DCC46D679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9284" y="5650834"/>
            <a:ext cx="8033432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Artificial Intelligence Dataset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52A99B-8363-6C47-8DAF-301ADA48BFF3}"/>
              </a:ext>
            </a:extLst>
          </p:cNvPr>
          <p:cNvSpPr txBox="1"/>
          <p:nvPr/>
        </p:nvSpPr>
        <p:spPr>
          <a:xfrm>
            <a:off x="1571787" y="5015983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COVID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695B1-2F6A-1A4E-A88B-43C9499898CA}"/>
              </a:ext>
            </a:extLst>
          </p:cNvPr>
          <p:cNvSpPr txBox="1"/>
          <p:nvPr/>
        </p:nvSpPr>
        <p:spPr>
          <a:xfrm>
            <a:off x="5278308" y="5015983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PNEUMONIA</a:t>
            </a:r>
            <a:endParaRPr lang="en-T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36A890-C8A4-524C-9EFB-150FC069419F}"/>
              </a:ext>
            </a:extLst>
          </p:cNvPr>
          <p:cNvSpPr txBox="1"/>
          <p:nvPr/>
        </p:nvSpPr>
        <p:spPr>
          <a:xfrm>
            <a:off x="9699768" y="5015983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NORMAL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F85280-F524-C54E-B46F-540E6ED94AA2}"/>
              </a:ext>
            </a:extLst>
          </p:cNvPr>
          <p:cNvSpPr txBox="1"/>
          <p:nvPr/>
        </p:nvSpPr>
        <p:spPr>
          <a:xfrm>
            <a:off x="5451432" y="6430363"/>
            <a:ext cx="1289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Sample - I </a:t>
            </a:r>
          </a:p>
        </p:txBody>
      </p:sp>
    </p:spTree>
    <p:extLst>
      <p:ext uri="{BB962C8B-B14F-4D97-AF65-F5344CB8AC3E}">
        <p14:creationId xmlns:p14="http://schemas.microsoft.com/office/powerpoint/2010/main" val="428014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 6">
            <a:extLst>
              <a:ext uri="{FF2B5EF4-FFF2-40B4-BE49-F238E27FC236}">
                <a16:creationId xmlns:a16="http://schemas.microsoft.com/office/drawing/2014/main" id="{C78DE8EA-583D-4DC9-9F86-33B49374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D2A14F1-395C-C049-982D-8053FBBC6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9" r="1869"/>
          <a:stretch/>
        </p:blipFill>
        <p:spPr>
          <a:xfrm>
            <a:off x="7814735" y="-12347"/>
            <a:ext cx="4406973" cy="457814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51E99B8-D732-DC40-A7B1-70B0B594A3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16" r="12416"/>
          <a:stretch/>
        </p:blipFill>
        <p:spPr>
          <a:xfrm>
            <a:off x="3750735" y="-1911"/>
            <a:ext cx="4377267" cy="4883281"/>
          </a:xfrm>
          <a:custGeom>
            <a:avLst/>
            <a:gdLst/>
            <a:ahLst/>
            <a:cxnLst/>
            <a:rect l="l" t="t" r="r" b="b"/>
            <a:pathLst>
              <a:path w="4377267" h="4883281">
                <a:moveTo>
                  <a:pt x="0" y="0"/>
                </a:moveTo>
                <a:lnTo>
                  <a:pt x="313267" y="0"/>
                </a:lnTo>
                <a:lnTo>
                  <a:pt x="4064000" y="0"/>
                </a:lnTo>
                <a:lnTo>
                  <a:pt x="4377267" y="0"/>
                </a:lnTo>
                <a:lnTo>
                  <a:pt x="4377267" y="2014600"/>
                </a:lnTo>
                <a:lnTo>
                  <a:pt x="4129005" y="2373182"/>
                </a:lnTo>
                <a:lnTo>
                  <a:pt x="4126075" y="2381649"/>
                </a:lnTo>
                <a:lnTo>
                  <a:pt x="4121678" y="2394349"/>
                </a:lnTo>
                <a:lnTo>
                  <a:pt x="4117282" y="2407048"/>
                </a:lnTo>
                <a:lnTo>
                  <a:pt x="4117282" y="2417632"/>
                </a:lnTo>
                <a:lnTo>
                  <a:pt x="4117282" y="2430332"/>
                </a:lnTo>
                <a:lnTo>
                  <a:pt x="4121678" y="2440915"/>
                </a:lnTo>
                <a:lnTo>
                  <a:pt x="4126075" y="2453615"/>
                </a:lnTo>
                <a:lnTo>
                  <a:pt x="4129005" y="2462082"/>
                </a:lnTo>
                <a:lnTo>
                  <a:pt x="4377267" y="2820664"/>
                </a:lnTo>
                <a:lnTo>
                  <a:pt x="4377267" y="4883281"/>
                </a:lnTo>
                <a:lnTo>
                  <a:pt x="4064000" y="4883281"/>
                </a:lnTo>
                <a:lnTo>
                  <a:pt x="313267" y="4883281"/>
                </a:lnTo>
                <a:lnTo>
                  <a:pt x="0" y="4883281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897AB26-1AB3-0640-AFB7-A1707F90D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8115" r="8115"/>
          <a:stretch/>
        </p:blipFill>
        <p:spPr>
          <a:xfrm>
            <a:off x="20" y="10"/>
            <a:ext cx="4063980" cy="4883271"/>
          </a:xfrm>
          <a:custGeom>
            <a:avLst/>
            <a:gdLst/>
            <a:ahLst/>
            <a:cxnLst/>
            <a:rect l="l" t="t" r="r" b="b"/>
            <a:pathLst>
              <a:path w="4064000" h="4883281">
                <a:moveTo>
                  <a:pt x="0" y="0"/>
                </a:moveTo>
                <a:lnTo>
                  <a:pt x="4064000" y="0"/>
                </a:lnTo>
                <a:lnTo>
                  <a:pt x="4064000" y="2014600"/>
                </a:lnTo>
                <a:lnTo>
                  <a:pt x="3815738" y="2373182"/>
                </a:lnTo>
                <a:lnTo>
                  <a:pt x="3812808" y="2381649"/>
                </a:lnTo>
                <a:lnTo>
                  <a:pt x="3808411" y="2394349"/>
                </a:lnTo>
                <a:lnTo>
                  <a:pt x="3804015" y="2407048"/>
                </a:lnTo>
                <a:lnTo>
                  <a:pt x="3804015" y="2417632"/>
                </a:lnTo>
                <a:lnTo>
                  <a:pt x="3804015" y="2430332"/>
                </a:lnTo>
                <a:lnTo>
                  <a:pt x="3808411" y="2440915"/>
                </a:lnTo>
                <a:lnTo>
                  <a:pt x="3812808" y="2453615"/>
                </a:lnTo>
                <a:lnTo>
                  <a:pt x="3815738" y="2462082"/>
                </a:lnTo>
                <a:lnTo>
                  <a:pt x="4064000" y="2820664"/>
                </a:lnTo>
                <a:lnTo>
                  <a:pt x="4064000" y="4883281"/>
                </a:lnTo>
                <a:lnTo>
                  <a:pt x="0" y="4883281"/>
                </a:lnTo>
                <a:close/>
              </a:path>
            </a:pathLst>
          </a:custGeom>
          <a:ln w="12700">
            <a:solidFill>
              <a:schemeClr val="tx1"/>
            </a:solidFill>
          </a:ln>
        </p:spPr>
      </p:pic>
      <p:sp>
        <p:nvSpPr>
          <p:cNvPr id="55" name="Freeform 9">
            <a:extLst>
              <a:ext uri="{FF2B5EF4-FFF2-40B4-BE49-F238E27FC236}">
                <a16:creationId xmlns:a16="http://schemas.microsoft.com/office/drawing/2014/main" id="{A10B3C8E-9FBF-459A-A9D9-2FA3784DB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B48FA3-F632-D449-B49B-DCC46D679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9284" y="5650834"/>
            <a:ext cx="8033432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Artificial Intelligence Dataset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52A99B-8363-6C47-8DAF-301ADA48BFF3}"/>
              </a:ext>
            </a:extLst>
          </p:cNvPr>
          <p:cNvSpPr txBox="1"/>
          <p:nvPr/>
        </p:nvSpPr>
        <p:spPr>
          <a:xfrm>
            <a:off x="1571787" y="5015983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COVID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695B1-2F6A-1A4E-A88B-43C9499898CA}"/>
              </a:ext>
            </a:extLst>
          </p:cNvPr>
          <p:cNvSpPr txBox="1"/>
          <p:nvPr/>
        </p:nvSpPr>
        <p:spPr>
          <a:xfrm>
            <a:off x="5278308" y="5015983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PNEUMONIA</a:t>
            </a:r>
            <a:endParaRPr lang="en-T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36A890-C8A4-524C-9EFB-150FC069419F}"/>
              </a:ext>
            </a:extLst>
          </p:cNvPr>
          <p:cNvSpPr txBox="1"/>
          <p:nvPr/>
        </p:nvSpPr>
        <p:spPr>
          <a:xfrm>
            <a:off x="9699768" y="5015983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NORMAL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F85280-F524-C54E-B46F-540E6ED94AA2}"/>
              </a:ext>
            </a:extLst>
          </p:cNvPr>
          <p:cNvSpPr txBox="1"/>
          <p:nvPr/>
        </p:nvSpPr>
        <p:spPr>
          <a:xfrm>
            <a:off x="5451432" y="6430363"/>
            <a:ext cx="1378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Sample - II </a:t>
            </a:r>
          </a:p>
        </p:txBody>
      </p:sp>
    </p:spTree>
    <p:extLst>
      <p:ext uri="{BB962C8B-B14F-4D97-AF65-F5344CB8AC3E}">
        <p14:creationId xmlns:p14="http://schemas.microsoft.com/office/powerpoint/2010/main" val="917214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7A1A8-ACD9-8A4C-904B-9D07BAAD9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What is Corona Finder?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160AA-8CCF-474A-8AD2-FB6B2E79B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TR" dirty="0"/>
              <a:t>Basically, Corona Finder has been created to find out whether owner of the X-ray is infected or not.</a:t>
            </a:r>
          </a:p>
        </p:txBody>
      </p:sp>
    </p:spTree>
    <p:extLst>
      <p:ext uri="{BB962C8B-B14F-4D97-AF65-F5344CB8AC3E}">
        <p14:creationId xmlns:p14="http://schemas.microsoft.com/office/powerpoint/2010/main" val="172771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9B9A2-20F4-5E41-A778-B56DA997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TR" sz="3200" dirty="0">
                <a:solidFill>
                  <a:schemeClr val="tx1"/>
                </a:solidFill>
              </a:rPr>
              <a:t>Artificial Intelligence</a:t>
            </a:r>
            <a:br>
              <a:rPr lang="en-TR" sz="3200" dirty="0">
                <a:solidFill>
                  <a:schemeClr val="tx1"/>
                </a:solidFill>
              </a:rPr>
            </a:br>
            <a:r>
              <a:rPr lang="en-TR" sz="2400" dirty="0">
                <a:solidFill>
                  <a:schemeClr val="tx1"/>
                </a:solidFill>
              </a:rPr>
              <a:t>Model Architecture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2F0D4CE-9D26-9942-A63E-8BF07D323A63}"/>
              </a:ext>
            </a:extLst>
          </p:cNvPr>
          <p:cNvSpPr txBox="1"/>
          <p:nvPr/>
        </p:nvSpPr>
        <p:spPr>
          <a:xfrm>
            <a:off x="6817731" y="0"/>
            <a:ext cx="9145452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Model: "model"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Layer (type)                 Output Shape              Param #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=================================================================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input_1 (</a:t>
            </a:r>
            <a:r>
              <a:rPr lang="en-US" sz="600" dirty="0" err="1">
                <a:solidFill>
                  <a:srgbClr val="CBCBCB"/>
                </a:solidFill>
                <a:latin typeface="Courier" pitchFamily="2" charset="0"/>
              </a:rPr>
              <a:t>InputLayer</a:t>
            </a:r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)         [(None, 224, 224, 3)]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block1_conv1 (Conv2D)        (None, 224, 224, 64)      1792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block1_conv2 (Conv2D)        (None, 224, 224, 64)      36928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block1_pool (MaxPooling2D)   (None, 112, 112, 64)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block2_conv1 (Conv2D)        (None, 112, 112, 128)     73856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block2_conv2 (Conv2D)        (None, 112, 112, 128)     147584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block2_pool (MaxPooling2D)   (None, 56, 56, 128)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block3_conv1 (Conv2D)        (None, 56, 56, 256)       295168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block3_conv2 (Conv2D)        (None, 56, 56, 256)       590080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block3_conv3 (Conv2D)        (None, 56, 56, 256)       590080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block3_pool (MaxPooling2D)   (None, 28, 28, 256)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block4_conv1 (Conv2D)        (None, 28, 28, 512)       1180160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block4_conv2 (Conv2D)        (None, 28, 28, 512)       2359808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block4_conv3 (Conv2D)        (None, 28, 28, 512)       2359808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block4_pool (MaxPooling2D)   (None, 14, 14, 512)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block5_conv1 (Conv2D)        (None, 14, 14, 512)       2359808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block5_conv2 (Conv2D)        (None, 14, 14, 512)       2359808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block5_conv3 (Conv2D)        (None, 14, 14, 512)       2359808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block5_pool (MaxPooling2D)   (None, 7, 7, 512)  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conv2d (Conv2D)              (None, 7, 7, 128)         589952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 err="1">
                <a:solidFill>
                  <a:srgbClr val="CBCBCB"/>
                </a:solidFill>
                <a:latin typeface="Courier" pitchFamily="2" charset="0"/>
              </a:rPr>
              <a:t>batch_normalization</a:t>
            </a:r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 (</a:t>
            </a:r>
            <a:r>
              <a:rPr lang="en-US" sz="600" dirty="0" err="1">
                <a:solidFill>
                  <a:srgbClr val="CBCBCB"/>
                </a:solidFill>
                <a:latin typeface="Courier" pitchFamily="2" charset="0"/>
              </a:rPr>
              <a:t>BatchNo</a:t>
            </a:r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 (None, 7, 7, 128)         512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activation (Activation)      (None, 7, 7, 128)  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max_pooling2d (MaxPooling2D) (None, 3, 3, 128)  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dropout (Dropout)            (None, 3, 3, 128)  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conv2d_1 (Conv2D)            (None, 3, 3, 256)         295168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batch_normalization_1 (Batch (None, 3, 3, 256)         1024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activation_1 (Activation)    (None, 3, 3, 256)  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max_pooling2d_1 (MaxPooling2 (None, 1, 1, 256)  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dropout_1 (Dropout)          (None, 1, 1, 256)  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flatten (Flatten)            (None, 256)        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dense (Dense)                (None, 32)                8224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dropout_2 (Dropout)          (None, 32)                0 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dense_1 (Dense)              (None, 3)                 99        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=================================================================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Total params: 15,609,667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Trainable params: 894,211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Non-trainable params: 14,715,456</a:t>
            </a:r>
          </a:p>
          <a:p>
            <a:r>
              <a:rPr lang="en-US" sz="600" dirty="0">
                <a:solidFill>
                  <a:srgbClr val="CBCBCB"/>
                </a:solidFill>
                <a:latin typeface="Courier" pitchFamily="2" charset="0"/>
              </a:rPr>
              <a:t>_________________________________________________________________</a:t>
            </a:r>
            <a:endParaRPr lang="en-TR" sz="600" dirty="0"/>
          </a:p>
        </p:txBody>
      </p:sp>
    </p:spTree>
    <p:extLst>
      <p:ext uri="{BB962C8B-B14F-4D97-AF65-F5344CB8AC3E}">
        <p14:creationId xmlns:p14="http://schemas.microsoft.com/office/powerpoint/2010/main" val="224935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9B9A2-20F4-5E41-A778-B56DA997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TR" sz="3200" dirty="0">
                <a:solidFill>
                  <a:schemeClr val="tx1"/>
                </a:solidFill>
              </a:rPr>
              <a:t>Artificial Intelligence</a:t>
            </a:r>
            <a:br>
              <a:rPr lang="en-TR" sz="3200" dirty="0">
                <a:solidFill>
                  <a:schemeClr val="tx1"/>
                </a:solidFill>
              </a:rPr>
            </a:br>
            <a:r>
              <a:rPr lang="en-TR" sz="2400" dirty="0">
                <a:solidFill>
                  <a:schemeClr val="tx1"/>
                </a:solidFill>
              </a:rPr>
              <a:t>Hyperparameters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BBE4E75-1592-8640-9AEC-09BC6BEE5F3F}"/>
              </a:ext>
            </a:extLst>
          </p:cNvPr>
          <p:cNvSpPr txBox="1"/>
          <p:nvPr/>
        </p:nvSpPr>
        <p:spPr>
          <a:xfrm>
            <a:off x="5809365" y="3105834"/>
            <a:ext cx="5222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b="1" dirty="0"/>
              <a:t>Optimizer: </a:t>
            </a:r>
            <a:r>
              <a:rPr lang="en-US" dirty="0"/>
              <a:t>Stochastic Gradient Descent ( SGD )</a:t>
            </a:r>
          </a:p>
          <a:p>
            <a:r>
              <a:rPr lang="en-US" b="1" dirty="0"/>
              <a:t>Loss:</a:t>
            </a:r>
            <a:r>
              <a:rPr lang="en-US" dirty="0"/>
              <a:t>		Categorical Cross Entropy</a:t>
            </a: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396482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9B9A2-20F4-5E41-A778-B56DA997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TR" sz="3200" dirty="0">
                <a:solidFill>
                  <a:schemeClr val="tx1"/>
                </a:solidFill>
              </a:rPr>
              <a:t>Artificial Intelligence</a:t>
            </a:r>
            <a:br>
              <a:rPr lang="en-TR" sz="3200" dirty="0">
                <a:solidFill>
                  <a:schemeClr val="tx1"/>
                </a:solidFill>
              </a:rPr>
            </a:br>
            <a:r>
              <a:rPr lang="en-TR" sz="2400" dirty="0">
                <a:solidFill>
                  <a:schemeClr val="tx1"/>
                </a:solidFill>
              </a:rPr>
              <a:t>Validation Set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724C161C-E02F-0446-8BBA-08DA8D8EA5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5047" b="4"/>
          <a:stretch/>
        </p:blipFill>
        <p:spPr>
          <a:xfrm>
            <a:off x="6266985" y="754797"/>
            <a:ext cx="4733105" cy="5348406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9B2F7C5-6602-704A-854A-1BD681C95219}"/>
              </a:ext>
            </a:extLst>
          </p:cNvPr>
          <p:cNvSpPr txBox="1">
            <a:spLocks/>
          </p:cNvSpPr>
          <p:nvPr/>
        </p:nvSpPr>
        <p:spPr>
          <a:xfrm>
            <a:off x="381985" y="5161223"/>
            <a:ext cx="5277288" cy="1614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Model was evaluated by the validation part of the dataset. It was split by 1/4.</a:t>
            </a:r>
          </a:p>
        </p:txBody>
      </p:sp>
    </p:spTree>
    <p:extLst>
      <p:ext uri="{BB962C8B-B14F-4D97-AF65-F5344CB8AC3E}">
        <p14:creationId xmlns:p14="http://schemas.microsoft.com/office/powerpoint/2010/main" val="297812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39B9A2-20F4-5E41-A778-B56DA997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TR" sz="3200" dirty="0">
                <a:solidFill>
                  <a:schemeClr val="tx1"/>
                </a:solidFill>
              </a:rPr>
              <a:t>Artificial Intelligence</a:t>
            </a:r>
            <a:br>
              <a:rPr lang="en-TR" sz="3200" dirty="0">
                <a:solidFill>
                  <a:schemeClr val="tx1"/>
                </a:solidFill>
              </a:rPr>
            </a:br>
            <a:r>
              <a:rPr lang="en-TR" sz="2400" dirty="0">
                <a:solidFill>
                  <a:schemeClr val="tx1"/>
                </a:solidFill>
              </a:rPr>
              <a:t>Evaluation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9B2F7C5-6602-704A-854A-1BD681C95219}"/>
              </a:ext>
            </a:extLst>
          </p:cNvPr>
          <p:cNvSpPr txBox="1">
            <a:spLocks/>
          </p:cNvSpPr>
          <p:nvPr/>
        </p:nvSpPr>
        <p:spPr>
          <a:xfrm>
            <a:off x="381985" y="5161223"/>
            <a:ext cx="5277288" cy="1614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D6144E2F-45BA-544A-B466-D46163C25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1742" y="2851177"/>
            <a:ext cx="7320174" cy="76861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479971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3901ED-168E-804A-92EC-7E175F351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032918"/>
            <a:ext cx="5452533" cy="4792165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dirty="0"/>
              <a:t>THANK YOU FOR LISTENING</a:t>
            </a:r>
          </a:p>
        </p:txBody>
      </p:sp>
      <p:sp useBgFill="1">
        <p:nvSpPr>
          <p:cNvPr id="23" name="Freeform: Shape 18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9B2F7C5-6602-704A-854A-1BD681C95219}"/>
              </a:ext>
            </a:extLst>
          </p:cNvPr>
          <p:cNvSpPr txBox="1">
            <a:spLocks/>
          </p:cNvSpPr>
          <p:nvPr/>
        </p:nvSpPr>
        <p:spPr>
          <a:xfrm>
            <a:off x="381985" y="5161223"/>
            <a:ext cx="5277288" cy="1614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107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8A928-162E-AB4E-B09F-EBBF3116B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Platforms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4650F-9396-BC43-9504-CAE28634B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TR" dirty="0"/>
              <a:t>Web Application</a:t>
            </a:r>
          </a:p>
          <a:p>
            <a:pPr>
              <a:buFont typeface="+mj-lt"/>
              <a:buAutoNum type="arabicPeriod"/>
            </a:pPr>
            <a:r>
              <a:rPr lang="en-TR" dirty="0"/>
              <a:t>Mobile Application</a:t>
            </a:r>
          </a:p>
        </p:txBody>
      </p:sp>
    </p:spTree>
    <p:extLst>
      <p:ext uri="{BB962C8B-B14F-4D97-AF65-F5344CB8AC3E}">
        <p14:creationId xmlns:p14="http://schemas.microsoft.com/office/powerpoint/2010/main" val="379919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3003E-0131-B842-AFD9-92BAB95D0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1. Web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A228B-1F25-A74F-A426-49ABA48C7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TR" dirty="0"/>
              <a:t>Web application of Corona Finder has been created by using FastAPI framework of Python for backend, React framework of JavaScript for frontend and Tensorflow framework of Python for artificial intelligence.</a:t>
            </a:r>
          </a:p>
          <a:p>
            <a:pPr marL="0" indent="0">
              <a:buNone/>
            </a:pP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216256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 6">
            <a:extLst>
              <a:ext uri="{FF2B5EF4-FFF2-40B4-BE49-F238E27FC236}">
                <a16:creationId xmlns:a16="http://schemas.microsoft.com/office/drawing/2014/main" id="{85B3A411-39CB-4453-9F3D-FA4820663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82F792-2905-7D42-B2BC-E1D57771B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TR" sz="3600" dirty="0"/>
              <a:t>1. Web Application</a:t>
            </a:r>
            <a:endParaRPr lang="en-US" sz="38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0D573D2-DD8C-4E19-8BB2-1DC0767FD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14">
            <a:extLst>
              <a:ext uri="{FF2B5EF4-FFF2-40B4-BE49-F238E27FC236}">
                <a16:creationId xmlns:a16="http://schemas.microsoft.com/office/drawing/2014/main" id="{9B6C5F92-472F-4CAB-90F8-B997C54EB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E2E5E0-5A35-2A4C-9B84-2DF1D50C5C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02" r="34389" b="1"/>
          <a:stretch/>
        </p:blipFill>
        <p:spPr>
          <a:xfrm>
            <a:off x="6513301" y="1251276"/>
            <a:ext cx="3828074" cy="4325739"/>
          </a:xfrm>
          <a:prstGeom prst="rect">
            <a:avLst/>
          </a:prstGeom>
        </p:spPr>
      </p:pic>
      <p:sp>
        <p:nvSpPr>
          <p:cNvPr id="62" name="Content Placeholder 11">
            <a:extLst>
              <a:ext uri="{FF2B5EF4-FFF2-40B4-BE49-F238E27FC236}">
                <a16:creationId xmlns:a16="http://schemas.microsoft.com/office/drawing/2014/main" id="{D18ABCF3-847A-BF4B-BD2C-7800EA712785}"/>
              </a:ext>
            </a:extLst>
          </p:cNvPr>
          <p:cNvSpPr txBox="1">
            <a:spLocks/>
          </p:cNvSpPr>
          <p:nvPr/>
        </p:nvSpPr>
        <p:spPr>
          <a:xfrm>
            <a:off x="643464" y="5640219"/>
            <a:ext cx="3314102" cy="52732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Back-end endpoints</a:t>
            </a:r>
          </a:p>
        </p:txBody>
      </p:sp>
    </p:spTree>
    <p:extLst>
      <p:ext uri="{BB962C8B-B14F-4D97-AF65-F5344CB8AC3E}">
        <p14:creationId xmlns:p14="http://schemas.microsoft.com/office/powerpoint/2010/main" val="412088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Freeform 6">
            <a:extLst>
              <a:ext uri="{FF2B5EF4-FFF2-40B4-BE49-F238E27FC236}">
                <a16:creationId xmlns:a16="http://schemas.microsoft.com/office/drawing/2014/main" id="{85B3A411-39CB-4453-9F3D-FA4820663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82F792-2905-7D42-B2BC-E1D57771B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TR" sz="3600" dirty="0"/>
              <a:t>1. Web Application</a:t>
            </a:r>
            <a:endParaRPr lang="en-US" sz="38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0D573D2-DD8C-4E19-8BB2-1DC0767FD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14">
            <a:extLst>
              <a:ext uri="{FF2B5EF4-FFF2-40B4-BE49-F238E27FC236}">
                <a16:creationId xmlns:a16="http://schemas.microsoft.com/office/drawing/2014/main" id="{9B6C5F92-472F-4CAB-90F8-B997C54EB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E78AA1-077C-4A42-BD54-13913EB90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118" y="1654633"/>
            <a:ext cx="5630441" cy="3519025"/>
          </a:xfrm>
          <a:prstGeom prst="rect">
            <a:avLst/>
          </a:prstGeom>
        </p:spPr>
      </p:pic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43450F93-6318-BD41-85C9-CE186BDDD891}"/>
              </a:ext>
            </a:extLst>
          </p:cNvPr>
          <p:cNvSpPr txBox="1">
            <a:spLocks/>
          </p:cNvSpPr>
          <p:nvPr/>
        </p:nvSpPr>
        <p:spPr>
          <a:xfrm>
            <a:off x="643464" y="5640219"/>
            <a:ext cx="3314102" cy="52732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Front-end main page</a:t>
            </a:r>
          </a:p>
        </p:txBody>
      </p:sp>
    </p:spTree>
    <p:extLst>
      <p:ext uri="{BB962C8B-B14F-4D97-AF65-F5344CB8AC3E}">
        <p14:creationId xmlns:p14="http://schemas.microsoft.com/office/powerpoint/2010/main" val="412439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Freeform 6">
            <a:extLst>
              <a:ext uri="{FF2B5EF4-FFF2-40B4-BE49-F238E27FC236}">
                <a16:creationId xmlns:a16="http://schemas.microsoft.com/office/drawing/2014/main" id="{85B3A411-39CB-4453-9F3D-FA4820663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82F792-2905-7D42-B2BC-E1D57771B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TR" sz="3600" dirty="0"/>
              <a:t>1. Web Application</a:t>
            </a:r>
            <a:endParaRPr lang="en-US" sz="38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0D573D2-DD8C-4E19-8BB2-1DC0767FD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14">
            <a:extLst>
              <a:ext uri="{FF2B5EF4-FFF2-40B4-BE49-F238E27FC236}">
                <a16:creationId xmlns:a16="http://schemas.microsoft.com/office/drawing/2014/main" id="{9B6C5F92-472F-4CAB-90F8-B997C54EB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E78AA1-077C-4A42-BD54-13913EB905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612118" y="1654633"/>
            <a:ext cx="5630440" cy="3519025"/>
          </a:xfrm>
          <a:prstGeom prst="rect">
            <a:avLst/>
          </a:prstGeom>
        </p:spPr>
      </p:pic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43450F93-6318-BD41-85C9-CE186BDDD891}"/>
              </a:ext>
            </a:extLst>
          </p:cNvPr>
          <p:cNvSpPr txBox="1">
            <a:spLocks/>
          </p:cNvSpPr>
          <p:nvPr/>
        </p:nvSpPr>
        <p:spPr>
          <a:xfrm>
            <a:off x="643464" y="5640219"/>
            <a:ext cx="3314102" cy="52732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Front-end sign in page</a:t>
            </a:r>
          </a:p>
        </p:txBody>
      </p:sp>
    </p:spTree>
    <p:extLst>
      <p:ext uri="{BB962C8B-B14F-4D97-AF65-F5344CB8AC3E}">
        <p14:creationId xmlns:p14="http://schemas.microsoft.com/office/powerpoint/2010/main" val="208817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Freeform 6">
            <a:extLst>
              <a:ext uri="{FF2B5EF4-FFF2-40B4-BE49-F238E27FC236}">
                <a16:creationId xmlns:a16="http://schemas.microsoft.com/office/drawing/2014/main" id="{85B3A411-39CB-4453-9F3D-FA4820663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82F792-2905-7D42-B2BC-E1D57771B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TR" sz="3600" dirty="0"/>
              <a:t>1. Web Application</a:t>
            </a:r>
            <a:endParaRPr lang="en-US" sz="38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0D573D2-DD8C-4E19-8BB2-1DC0767FD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14">
            <a:extLst>
              <a:ext uri="{FF2B5EF4-FFF2-40B4-BE49-F238E27FC236}">
                <a16:creationId xmlns:a16="http://schemas.microsoft.com/office/drawing/2014/main" id="{9B6C5F92-472F-4CAB-90F8-B997C54EB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E78AA1-077C-4A42-BD54-13913EB905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612118" y="1654633"/>
            <a:ext cx="5630440" cy="3519025"/>
          </a:xfrm>
          <a:prstGeom prst="rect">
            <a:avLst/>
          </a:prstGeom>
        </p:spPr>
      </p:pic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43450F93-6318-BD41-85C9-CE186BDDD891}"/>
              </a:ext>
            </a:extLst>
          </p:cNvPr>
          <p:cNvSpPr txBox="1">
            <a:spLocks/>
          </p:cNvSpPr>
          <p:nvPr/>
        </p:nvSpPr>
        <p:spPr>
          <a:xfrm>
            <a:off x="643464" y="5640219"/>
            <a:ext cx="3314102" cy="52732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Front-end sign up page</a:t>
            </a:r>
          </a:p>
        </p:txBody>
      </p:sp>
    </p:spTree>
    <p:extLst>
      <p:ext uri="{BB962C8B-B14F-4D97-AF65-F5344CB8AC3E}">
        <p14:creationId xmlns:p14="http://schemas.microsoft.com/office/powerpoint/2010/main" val="129660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Freeform 6">
            <a:extLst>
              <a:ext uri="{FF2B5EF4-FFF2-40B4-BE49-F238E27FC236}">
                <a16:creationId xmlns:a16="http://schemas.microsoft.com/office/drawing/2014/main" id="{85B3A411-39CB-4453-9F3D-FA4820663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82F792-2905-7D42-B2BC-E1D57771B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TR" sz="3600" dirty="0"/>
              <a:t>1. Web Application</a:t>
            </a:r>
            <a:endParaRPr lang="en-US" sz="38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0D573D2-DD8C-4E19-8BB2-1DC0767FD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14">
            <a:extLst>
              <a:ext uri="{FF2B5EF4-FFF2-40B4-BE49-F238E27FC236}">
                <a16:creationId xmlns:a16="http://schemas.microsoft.com/office/drawing/2014/main" id="{9B6C5F92-472F-4CAB-90F8-B997C54EB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E78AA1-077C-4A42-BD54-13913EB905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612118" y="1654633"/>
            <a:ext cx="5630440" cy="3519025"/>
          </a:xfrm>
          <a:prstGeom prst="rect">
            <a:avLst/>
          </a:prstGeom>
        </p:spPr>
      </p:pic>
      <p:sp>
        <p:nvSpPr>
          <p:cNvPr id="14" name="Content Placeholder 11">
            <a:extLst>
              <a:ext uri="{FF2B5EF4-FFF2-40B4-BE49-F238E27FC236}">
                <a16:creationId xmlns:a16="http://schemas.microsoft.com/office/drawing/2014/main" id="{43450F93-6318-BD41-85C9-CE186BDDD891}"/>
              </a:ext>
            </a:extLst>
          </p:cNvPr>
          <p:cNvSpPr txBox="1">
            <a:spLocks/>
          </p:cNvSpPr>
          <p:nvPr/>
        </p:nvSpPr>
        <p:spPr>
          <a:xfrm>
            <a:off x="647187" y="5640219"/>
            <a:ext cx="3716265" cy="52732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Front-end forgot password page</a:t>
            </a:r>
          </a:p>
        </p:txBody>
      </p:sp>
    </p:spTree>
    <p:extLst>
      <p:ext uri="{BB962C8B-B14F-4D97-AF65-F5344CB8AC3E}">
        <p14:creationId xmlns:p14="http://schemas.microsoft.com/office/powerpoint/2010/main" val="3237603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{B8D3E299-9179-C54B-92F7-80D9FA77FA7C}tf10001121</Template>
  <TotalTime>725</TotalTime>
  <Words>935</Words>
  <Application>Microsoft Macintosh PowerPoint</Application>
  <PresentationFormat>Widescreen</PresentationFormat>
  <Paragraphs>134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Courier</vt:lpstr>
      <vt:lpstr>Georgia</vt:lpstr>
      <vt:lpstr>Wingdings 2</vt:lpstr>
      <vt:lpstr>Quotable</vt:lpstr>
      <vt:lpstr>Corona Finder</vt:lpstr>
      <vt:lpstr>What is Corona Finder?</vt:lpstr>
      <vt:lpstr>Platforms</vt:lpstr>
      <vt:lpstr>1. Web Application</vt:lpstr>
      <vt:lpstr>1. Web Application</vt:lpstr>
      <vt:lpstr>1. Web Application</vt:lpstr>
      <vt:lpstr>1. Web Application</vt:lpstr>
      <vt:lpstr>1. Web Application</vt:lpstr>
      <vt:lpstr>1. Web Application</vt:lpstr>
      <vt:lpstr>2. Mobile Application</vt:lpstr>
      <vt:lpstr>2. Mobile Application</vt:lpstr>
      <vt:lpstr>2. Mobile Application</vt:lpstr>
      <vt:lpstr>2. Mobile Application</vt:lpstr>
      <vt:lpstr>2. Mobile Application</vt:lpstr>
      <vt:lpstr>2. Mobile Application</vt:lpstr>
      <vt:lpstr>2. Mobile Application</vt:lpstr>
      <vt:lpstr>Artificial Intelligence</vt:lpstr>
      <vt:lpstr>Artificial Intelligence Dataset </vt:lpstr>
      <vt:lpstr>Artificial Intelligence Dataset </vt:lpstr>
      <vt:lpstr>Artificial Intelligence Model Architecture</vt:lpstr>
      <vt:lpstr>Artificial Intelligence Hyperparameters</vt:lpstr>
      <vt:lpstr>Artificial Intelligence Validation Set</vt:lpstr>
      <vt:lpstr>Artificial Intelligence Evaluation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Corona Finder</dc:title>
  <dc:creator>KAAN BERKE UĞURLAR</dc:creator>
  <cp:lastModifiedBy>KAAN BERKE UĞURLAR</cp:lastModifiedBy>
  <cp:revision>59</cp:revision>
  <dcterms:created xsi:type="dcterms:W3CDTF">2021-06-05T19:52:01Z</dcterms:created>
  <dcterms:modified xsi:type="dcterms:W3CDTF">2021-06-08T19:20:11Z</dcterms:modified>
</cp:coreProperties>
</file>

<file path=docProps/thumbnail.jpeg>
</file>